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ynnSVSa62d8vruwSUO0Mw9tJG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B2E8FD-5420-4A7C-8C6D-F0E835295281}">
  <a:tblStyle styleId="{58B2E8FD-5420-4A7C-8C6D-F0E8352952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85261BFB-9B59-4DBD-A6A8-7B8B179AB1C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customschemas.google.com/relationships/presentationmetadata" Target="meta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309" name="Google Shape;30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368" name="Google Shape;368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jpg"/><Relationship Id="rId10" Type="http://schemas.openxmlformats.org/officeDocument/2006/relationships/image" Target="../media/image29.png"/><Relationship Id="rId13" Type="http://schemas.openxmlformats.org/officeDocument/2006/relationships/image" Target="../media/image36.png"/><Relationship Id="rId1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9" Type="http://schemas.openxmlformats.org/officeDocument/2006/relationships/image" Target="../media/image6.png"/><Relationship Id="rId5" Type="http://schemas.openxmlformats.org/officeDocument/2006/relationships/image" Target="../media/image10.jpg"/><Relationship Id="rId6" Type="http://schemas.openxmlformats.org/officeDocument/2006/relationships/image" Target="../media/image3.jpg"/><Relationship Id="rId7" Type="http://schemas.openxmlformats.org/officeDocument/2006/relationships/image" Target="../media/image12.png"/><Relationship Id="rId8" Type="http://schemas.openxmlformats.org/officeDocument/2006/relationships/image" Target="../media/image1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/>
        </p:nvSpPr>
        <p:spPr>
          <a:xfrm>
            <a:off x="6307282" y="1897026"/>
            <a:ext cx="5859041" cy="189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20"/>
          <p:cNvSpPr txBox="1"/>
          <p:nvPr/>
        </p:nvSpPr>
        <p:spPr>
          <a:xfrm>
            <a:off x="6986387" y="3775301"/>
            <a:ext cx="4842770" cy="2217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20"/>
          <p:cNvSpPr txBox="1"/>
          <p:nvPr/>
        </p:nvSpPr>
        <p:spPr>
          <a:xfrm>
            <a:off x="6307282" y="1897026"/>
            <a:ext cx="5859041" cy="189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20"/>
          <p:cNvSpPr txBox="1"/>
          <p:nvPr/>
        </p:nvSpPr>
        <p:spPr>
          <a:xfrm>
            <a:off x="6986387" y="3775301"/>
            <a:ext cx="4842770" cy="2217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 b="0" l="8642" r="0" t="0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3802" y="32203"/>
            <a:ext cx="3255975" cy="244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9680" y="4200486"/>
            <a:ext cx="3505537" cy="262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15" y="237109"/>
            <a:ext cx="2571365" cy="3857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A_title.png" id="24" name="Google Shape;24;p20"/>
          <p:cNvPicPr preferRelativeResize="0"/>
          <p:nvPr/>
        </p:nvPicPr>
        <p:blipFill rotWithShape="1">
          <a:blip r:embed="rId6">
            <a:alphaModFix/>
          </a:blip>
          <a:srcRect b="66732" l="67247" r="735" t="537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ols of NASA | NASA" id="25" name="Google Shape;25;p20"/>
          <p:cNvPicPr preferRelativeResize="0"/>
          <p:nvPr/>
        </p:nvPicPr>
        <p:blipFill rotWithShape="1">
          <a:blip r:embed="rId7">
            <a:alphaModFix/>
          </a:blip>
          <a:srcRect b="6861" l="21198" r="21276" t="4979"/>
          <a:stretch/>
        </p:blipFill>
        <p:spPr>
          <a:xfrm>
            <a:off x="5800952" y="4671"/>
            <a:ext cx="1483877" cy="11370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0"/>
          <p:cNvSpPr txBox="1"/>
          <p:nvPr/>
        </p:nvSpPr>
        <p:spPr>
          <a:xfrm>
            <a:off x="466454" y="28362"/>
            <a:ext cx="4903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8B81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Pathway from TEMPO to GeoXO</a:t>
            </a:r>
            <a:endParaRPr b="0" i="0" sz="1800" u="none" cap="none" strike="noStrike">
              <a:solidFill>
                <a:srgbClr val="08B81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7215602" y="2566215"/>
            <a:ext cx="4098282" cy="912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2" type="body"/>
          </p:nvPr>
        </p:nvSpPr>
        <p:spPr>
          <a:xfrm>
            <a:off x="7517917" y="4135510"/>
            <a:ext cx="3606292" cy="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sky, person&#10;&#10;Description automatically generated" id="29" name="Google Shape;29;p20"/>
          <p:cNvPicPr preferRelativeResize="0"/>
          <p:nvPr/>
        </p:nvPicPr>
        <p:blipFill rotWithShape="1">
          <a:blip r:embed="rId8">
            <a:alphaModFix/>
          </a:blip>
          <a:srcRect b="0" l="32161" r="0" t="0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compass&#10;&#10;Description automatically generated with low confidence" id="30" name="Google Shape;30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09835" y="1048901"/>
            <a:ext cx="1876041" cy="1449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31" name="Google Shape;31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78692" y="1070698"/>
            <a:ext cx="1466057" cy="1398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, logo&#10;&#10;Description automatically generated" id="32" name="Google Shape;32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139674" y="1216617"/>
            <a:ext cx="1100170" cy="1124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, company name&#10;&#10;Description automatically generated" id="33" name="Google Shape;33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173723" y="85159"/>
            <a:ext cx="990633" cy="9906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0"/>
          <p:cNvSpPr txBox="1"/>
          <p:nvPr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0" u="none" cap="none" strike="noStrike">
                <a:solidFill>
                  <a:srgbClr val="2E75B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Science Meeting for TEMPO, GeoXO ACX, &amp; TOLNet</a:t>
            </a:r>
            <a:endParaRPr b="0" i="0" sz="2050" u="none" cap="none" strike="noStrike">
              <a:solidFill>
                <a:srgbClr val="2E75B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raphical user interface, website&#10;&#10;Description automatically generated" id="35" name="Google Shape;35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09835" y="5948756"/>
            <a:ext cx="5486415" cy="91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mpo logo" id="38" name="Google Shape;3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58" y="164800"/>
            <a:ext cx="870374" cy="8275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354013" y="1268413"/>
            <a:ext cx="11499850" cy="4852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close-up of a compass&#10;&#10;Description automatically generated with low confidence" id="41" name="Google Shape;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4385" y="10255"/>
            <a:ext cx="1470969" cy="1136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Only">
  <p:cSld name="5_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mpo logo" id="44" name="Google Shape;4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58" y="164800"/>
            <a:ext cx="870374" cy="82756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close-up of a compass&#10;&#10;Description automatically generated with low confidence" id="46" name="Google Shape;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4385" y="10255"/>
            <a:ext cx="1470969" cy="1136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839789" y="1681164"/>
            <a:ext cx="515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27"/>
          <p:cNvSpPr txBox="1"/>
          <p:nvPr>
            <p:ph idx="2" type="body"/>
          </p:nvPr>
        </p:nvSpPr>
        <p:spPr>
          <a:xfrm>
            <a:off x="839789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3" type="body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>
                <a:alpha val="74901"/>
              </a:srgbClr>
            </a:gs>
            <a:gs pos="75000">
              <a:srgbClr val="FEFEFE">
                <a:alpha val="74901"/>
              </a:srgbClr>
            </a:gs>
            <a:gs pos="100000">
              <a:srgbClr val="83B3DF">
                <a:alpha val="74901"/>
              </a:srgbClr>
            </a:gs>
          </a:gsLst>
          <a:lin ang="162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3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39.jp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jpg"/><Relationship Id="rId4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Relationship Id="rId4" Type="http://schemas.openxmlformats.org/officeDocument/2006/relationships/image" Target="../media/image40.png"/><Relationship Id="rId5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Relationship Id="rId4" Type="http://schemas.openxmlformats.org/officeDocument/2006/relationships/image" Target="../media/image61.png"/><Relationship Id="rId5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60.jpg"/><Relationship Id="rId22" Type="http://schemas.openxmlformats.org/officeDocument/2006/relationships/image" Target="../media/image85.png"/><Relationship Id="rId21" Type="http://schemas.openxmlformats.org/officeDocument/2006/relationships/image" Target="../media/image70.png"/><Relationship Id="rId24" Type="http://schemas.openxmlformats.org/officeDocument/2006/relationships/image" Target="../media/image68.png"/><Relationship Id="rId23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51.png"/><Relationship Id="rId26" Type="http://schemas.openxmlformats.org/officeDocument/2006/relationships/image" Target="../media/image87.jpg"/><Relationship Id="rId25" Type="http://schemas.openxmlformats.org/officeDocument/2006/relationships/image" Target="../media/image62.png"/><Relationship Id="rId28" Type="http://schemas.openxmlformats.org/officeDocument/2006/relationships/hyperlink" Target="https://www.star.nesdis.noaa.gov/atmospheric-composition-training/" TargetMode="External"/><Relationship Id="rId27" Type="http://schemas.openxmlformats.org/officeDocument/2006/relationships/image" Target="../media/image65.jpg"/><Relationship Id="rId5" Type="http://schemas.openxmlformats.org/officeDocument/2006/relationships/image" Target="../media/image43.jpg"/><Relationship Id="rId6" Type="http://schemas.openxmlformats.org/officeDocument/2006/relationships/image" Target="../media/image80.jpg"/><Relationship Id="rId29" Type="http://schemas.openxmlformats.org/officeDocument/2006/relationships/image" Target="../media/image64.png"/><Relationship Id="rId7" Type="http://schemas.openxmlformats.org/officeDocument/2006/relationships/image" Target="../media/image48.png"/><Relationship Id="rId8" Type="http://schemas.openxmlformats.org/officeDocument/2006/relationships/image" Target="../media/image45.png"/><Relationship Id="rId11" Type="http://schemas.openxmlformats.org/officeDocument/2006/relationships/image" Target="../media/image66.png"/><Relationship Id="rId10" Type="http://schemas.openxmlformats.org/officeDocument/2006/relationships/image" Target="../media/image57.png"/><Relationship Id="rId13" Type="http://schemas.openxmlformats.org/officeDocument/2006/relationships/image" Target="../media/image54.png"/><Relationship Id="rId12" Type="http://schemas.openxmlformats.org/officeDocument/2006/relationships/image" Target="../media/image52.png"/><Relationship Id="rId15" Type="http://schemas.openxmlformats.org/officeDocument/2006/relationships/image" Target="../media/image53.jpg"/><Relationship Id="rId14" Type="http://schemas.openxmlformats.org/officeDocument/2006/relationships/image" Target="../media/image58.jpg"/><Relationship Id="rId17" Type="http://schemas.openxmlformats.org/officeDocument/2006/relationships/image" Target="../media/image55.png"/><Relationship Id="rId16" Type="http://schemas.openxmlformats.org/officeDocument/2006/relationships/image" Target="../media/image56.jpg"/><Relationship Id="rId19" Type="http://schemas.openxmlformats.org/officeDocument/2006/relationships/image" Target="../media/image67.png"/><Relationship Id="rId18" Type="http://schemas.openxmlformats.org/officeDocument/2006/relationships/image" Target="../media/image6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5.png"/><Relationship Id="rId4" Type="http://schemas.openxmlformats.org/officeDocument/2006/relationships/image" Target="../media/image79.jpg"/><Relationship Id="rId9" Type="http://schemas.openxmlformats.org/officeDocument/2006/relationships/image" Target="../media/image77.png"/><Relationship Id="rId5" Type="http://schemas.openxmlformats.org/officeDocument/2006/relationships/image" Target="../media/image71.png"/><Relationship Id="rId6" Type="http://schemas.openxmlformats.org/officeDocument/2006/relationships/image" Target="../media/image83.png"/><Relationship Id="rId7" Type="http://schemas.openxmlformats.org/officeDocument/2006/relationships/image" Target="../media/image73.png"/><Relationship Id="rId8" Type="http://schemas.openxmlformats.org/officeDocument/2006/relationships/image" Target="../media/image8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sl.noaa.gov/nacs" TargetMode="External"/><Relationship Id="rId4" Type="http://schemas.openxmlformats.org/officeDocument/2006/relationships/image" Target="../media/image72.png"/><Relationship Id="rId9" Type="http://schemas.openxmlformats.org/officeDocument/2006/relationships/hyperlink" Target="https://www.nesdis.noaa.gov/next-generation/geostationary-extended-observations-geoxo" TargetMode="External"/><Relationship Id="rId5" Type="http://schemas.openxmlformats.org/officeDocument/2006/relationships/image" Target="../media/image82.jpg"/><Relationship Id="rId6" Type="http://schemas.openxmlformats.org/officeDocument/2006/relationships/image" Target="../media/image81.jpg"/><Relationship Id="rId7" Type="http://schemas.openxmlformats.org/officeDocument/2006/relationships/image" Target="../media/image84.png"/><Relationship Id="rId8" Type="http://schemas.openxmlformats.org/officeDocument/2006/relationships/image" Target="../media/image7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hyperlink" Target="https://csl.noaa.gov/news/2023/374_0410.html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74.png"/><Relationship Id="rId6" Type="http://schemas.openxmlformats.org/officeDocument/2006/relationships/image" Target="../media/image8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gif"/><Relationship Id="rId4" Type="http://schemas.openxmlformats.org/officeDocument/2006/relationships/image" Target="../media/image23.jpg"/><Relationship Id="rId5" Type="http://schemas.openxmlformats.org/officeDocument/2006/relationships/hyperlink" Target="http://tempo.si.edu/index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hyperlink" Target="https://csl.noaa.gov/projects/ag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idx="1" type="body"/>
          </p:nvPr>
        </p:nvSpPr>
        <p:spPr>
          <a:xfrm>
            <a:off x="6721885" y="2566215"/>
            <a:ext cx="5297937" cy="1569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Atmospheric Composition Applications of ACX using TEMPO as a Proxy</a:t>
            </a:r>
            <a:endParaRPr b="1"/>
          </a:p>
        </p:txBody>
      </p:sp>
      <p:sp>
        <p:nvSpPr>
          <p:cNvPr id="98" name="Google Shape;98;p1"/>
          <p:cNvSpPr txBox="1"/>
          <p:nvPr>
            <p:ph idx="2" type="body"/>
          </p:nvPr>
        </p:nvSpPr>
        <p:spPr>
          <a:xfrm>
            <a:off x="6721886" y="4135510"/>
            <a:ext cx="5297937" cy="1797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800" u="sng">
                <a:latin typeface="Calibri"/>
                <a:ea typeface="Calibri"/>
                <a:cs typeface="Calibri"/>
                <a:sym typeface="Calibri"/>
              </a:rPr>
              <a:t>Gregory Frost</a:t>
            </a:r>
            <a:r>
              <a:rPr b="1" baseline="30000" lang="en-US" sz="2800" u="sng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Shobha Kondragunta</a:t>
            </a:r>
            <a:r>
              <a:rPr baseline="30000" lang="en-US" sz="2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Monika Kopacz</a:t>
            </a:r>
            <a:r>
              <a:rPr baseline="30000" lang="en-US" sz="28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Victoria Breeze</a:t>
            </a:r>
            <a:r>
              <a:rPr baseline="30000" lang="en-US" sz="28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Kathryn Mozer</a:t>
            </a:r>
            <a:r>
              <a:rPr baseline="30000" lang="en-US" sz="28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Shiv Das</a:t>
            </a:r>
            <a:r>
              <a:rPr baseline="30000" lang="en-US" sz="28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aseline="30000" i="1" lang="en-US" sz="19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i="1" lang="en-US" sz="1900">
                <a:latin typeface="Calibri"/>
                <a:ea typeface="Calibri"/>
                <a:cs typeface="Calibri"/>
                <a:sym typeface="Calibri"/>
              </a:rPr>
              <a:t>NOAA Office of Oceanic and Atmospheric Research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aseline="30000" i="1" lang="en-US" sz="19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i="1" lang="en-US" sz="1900"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>
            <p:ph idx="1" type="body"/>
          </p:nvPr>
        </p:nvSpPr>
        <p:spPr>
          <a:xfrm>
            <a:off x="1275390" y="73954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GEO capabilities for quantifying air pollution 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5325371" y="833914"/>
            <a:ext cx="272901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pollution results in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100,000+ premature deaths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nearly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$1T in damages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U.S. annually, many times greater than damages from extreme weather events.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5325371" y="3436955"/>
            <a:ext cx="278665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GOES ABI, TEMPO, and GeoXO’s ACX, GXI, and GXS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measure air pollutants that are harmful to human health, informing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emissions estimates, air quality forecasts, and epidemiological studies. </a:t>
            </a:r>
            <a:endParaRPr/>
          </a:p>
        </p:txBody>
      </p:sp>
      <p:grpSp>
        <p:nvGrpSpPr>
          <p:cNvPr id="221" name="Google Shape;221;p10"/>
          <p:cNvGrpSpPr/>
          <p:nvPr/>
        </p:nvGrpSpPr>
        <p:grpSpPr>
          <a:xfrm>
            <a:off x="8060831" y="1128681"/>
            <a:ext cx="4105707" cy="3798588"/>
            <a:chOff x="4165275" y="1107925"/>
            <a:chExt cx="3463746" cy="3204652"/>
          </a:xfrm>
        </p:grpSpPr>
        <p:pic>
          <p:nvPicPr>
            <p:cNvPr id="222" name="Google Shape;22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65275" y="1330141"/>
              <a:ext cx="3458308" cy="2982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0"/>
            <p:cNvSpPr txBox="1"/>
            <p:nvPr/>
          </p:nvSpPr>
          <p:spPr>
            <a:xfrm>
              <a:off x="4343655" y="1356362"/>
              <a:ext cx="3101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Goodkind et al., Proc. Natl. Acad. Sci., 2019</a:t>
              </a:r>
              <a:endParaRPr/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4170714" y="1107925"/>
              <a:ext cx="3458307" cy="2596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U.S. Damages from Air Pollutants by Source</a:t>
              </a:r>
              <a:endParaRPr/>
            </a:p>
          </p:txBody>
        </p:sp>
      </p:grpSp>
      <p:grpSp>
        <p:nvGrpSpPr>
          <p:cNvPr id="225" name="Google Shape;225;p10"/>
          <p:cNvGrpSpPr/>
          <p:nvPr/>
        </p:nvGrpSpPr>
        <p:grpSpPr>
          <a:xfrm>
            <a:off x="8580356" y="4467416"/>
            <a:ext cx="2955926" cy="1429119"/>
            <a:chOff x="8580356" y="4467416"/>
            <a:chExt cx="2955926" cy="1429119"/>
          </a:xfrm>
        </p:grpSpPr>
        <p:grpSp>
          <p:nvGrpSpPr>
            <p:cNvPr id="226" name="Google Shape;226;p10"/>
            <p:cNvGrpSpPr/>
            <p:nvPr/>
          </p:nvGrpSpPr>
          <p:grpSpPr>
            <a:xfrm>
              <a:off x="8580356" y="4467416"/>
              <a:ext cx="1816632" cy="1429119"/>
              <a:chOff x="2463800" y="4389844"/>
              <a:chExt cx="1816632" cy="1429119"/>
            </a:xfrm>
          </p:grpSpPr>
          <p:sp>
            <p:nvSpPr>
              <p:cNvPr id="227" name="Google Shape;227;p10"/>
              <p:cNvSpPr/>
              <p:nvPr/>
            </p:nvSpPr>
            <p:spPr>
              <a:xfrm>
                <a:off x="2463800" y="4389844"/>
                <a:ext cx="323850" cy="252281"/>
              </a:xfrm>
              <a:prstGeom prst="rect">
                <a:avLst/>
              </a:prstGeom>
              <a:noFill/>
              <a:ln cap="flat" cmpd="sng" w="12700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>
                <a:off x="3956582" y="4389844"/>
                <a:ext cx="323850" cy="252281"/>
              </a:xfrm>
              <a:prstGeom prst="rect">
                <a:avLst/>
              </a:prstGeom>
              <a:noFill/>
              <a:ln cap="flat" cmpd="sng" w="12700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9" name="Google Shape;229;p10"/>
              <p:cNvCxnSpPr>
                <a:stCxn id="227" idx="2"/>
                <a:endCxn id="230" idx="0"/>
              </p:cNvCxnSpPr>
              <p:nvPr/>
            </p:nvCxnSpPr>
            <p:spPr>
              <a:xfrm>
                <a:off x="2625725" y="4642125"/>
                <a:ext cx="531900" cy="533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1" name="Google Shape;231;p10"/>
              <p:cNvCxnSpPr>
                <a:stCxn id="228" idx="2"/>
                <a:endCxn id="230" idx="0"/>
              </p:cNvCxnSpPr>
              <p:nvPr/>
            </p:nvCxnSpPr>
            <p:spPr>
              <a:xfrm flipH="1">
                <a:off x="3157607" y="4642125"/>
                <a:ext cx="960900" cy="533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30" name="Google Shape;230;p10"/>
              <p:cNvSpPr/>
              <p:nvPr/>
            </p:nvSpPr>
            <p:spPr>
              <a:xfrm>
                <a:off x="2893292" y="5175525"/>
                <a:ext cx="528866" cy="643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ABI GXI</a:t>
                </a:r>
                <a:endParaRPr/>
              </a:p>
            </p:txBody>
          </p:sp>
        </p:grpSp>
        <p:grpSp>
          <p:nvGrpSpPr>
            <p:cNvPr id="232" name="Google Shape;232;p10"/>
            <p:cNvGrpSpPr/>
            <p:nvPr/>
          </p:nvGrpSpPr>
          <p:grpSpPr>
            <a:xfrm>
              <a:off x="8923256" y="4467416"/>
              <a:ext cx="1746251" cy="1101288"/>
              <a:chOff x="2476500" y="4389844"/>
              <a:chExt cx="1746251" cy="1101288"/>
            </a:xfrm>
          </p:grpSpPr>
          <p:sp>
            <p:nvSpPr>
              <p:cNvPr id="233" name="Google Shape;233;p10"/>
              <p:cNvSpPr/>
              <p:nvPr/>
            </p:nvSpPr>
            <p:spPr>
              <a:xfrm>
                <a:off x="2476500" y="4389844"/>
                <a:ext cx="264433" cy="252281"/>
              </a:xfrm>
              <a:prstGeom prst="rect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0"/>
              <p:cNvSpPr/>
              <p:nvPr/>
            </p:nvSpPr>
            <p:spPr>
              <a:xfrm>
                <a:off x="3969283" y="4389844"/>
                <a:ext cx="253468" cy="252281"/>
              </a:xfrm>
              <a:prstGeom prst="rect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5" name="Google Shape;235;p10"/>
              <p:cNvCxnSpPr>
                <a:stCxn id="233" idx="2"/>
                <a:endCxn id="236" idx="0"/>
              </p:cNvCxnSpPr>
              <p:nvPr/>
            </p:nvCxnSpPr>
            <p:spPr>
              <a:xfrm>
                <a:off x="2608717" y="4642125"/>
                <a:ext cx="999000" cy="59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7" name="Google Shape;237;p10"/>
              <p:cNvCxnSpPr>
                <a:stCxn id="234" idx="2"/>
                <a:endCxn id="236" idx="0"/>
              </p:cNvCxnSpPr>
              <p:nvPr/>
            </p:nvCxnSpPr>
            <p:spPr>
              <a:xfrm flipH="1">
                <a:off x="3607617" y="4642125"/>
                <a:ext cx="488400" cy="59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36" name="Google Shape;236;p10"/>
              <p:cNvSpPr/>
              <p:nvPr/>
            </p:nvSpPr>
            <p:spPr>
              <a:xfrm>
                <a:off x="3316473" y="5238851"/>
                <a:ext cx="582472" cy="252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GXS</a:t>
                </a:r>
                <a:endParaRPr/>
              </a:p>
            </p:txBody>
          </p:sp>
        </p:grpSp>
        <p:grpSp>
          <p:nvGrpSpPr>
            <p:cNvPr id="238" name="Google Shape;238;p10"/>
            <p:cNvGrpSpPr/>
            <p:nvPr/>
          </p:nvGrpSpPr>
          <p:grpSpPr>
            <a:xfrm>
              <a:off x="9211049" y="4467416"/>
              <a:ext cx="2325233" cy="1423007"/>
              <a:chOff x="1897518" y="4389844"/>
              <a:chExt cx="2325233" cy="1423007"/>
            </a:xfrm>
          </p:grpSpPr>
          <p:sp>
            <p:nvSpPr>
              <p:cNvPr id="239" name="Google Shape;239;p10"/>
              <p:cNvSpPr/>
              <p:nvPr/>
            </p:nvSpPr>
            <p:spPr>
              <a:xfrm>
                <a:off x="1897518" y="4389844"/>
                <a:ext cx="843416" cy="252281"/>
              </a:xfrm>
              <a:prstGeom prst="rect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3388900" y="4389844"/>
                <a:ext cx="833851" cy="252281"/>
              </a:xfrm>
              <a:prstGeom prst="rect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1" name="Google Shape;241;p10"/>
              <p:cNvCxnSpPr>
                <a:stCxn id="239" idx="2"/>
                <a:endCxn id="242" idx="0"/>
              </p:cNvCxnSpPr>
              <p:nvPr/>
            </p:nvCxnSpPr>
            <p:spPr>
              <a:xfrm>
                <a:off x="2319226" y="4642125"/>
                <a:ext cx="1337400" cy="527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3" name="Google Shape;243;p10"/>
              <p:cNvCxnSpPr>
                <a:stCxn id="240" idx="2"/>
                <a:endCxn id="242" idx="0"/>
              </p:cNvCxnSpPr>
              <p:nvPr/>
            </p:nvCxnSpPr>
            <p:spPr>
              <a:xfrm flipH="1">
                <a:off x="3656425" y="4642125"/>
                <a:ext cx="149400" cy="527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42" name="Google Shape;242;p10"/>
              <p:cNvSpPr/>
              <p:nvPr/>
            </p:nvSpPr>
            <p:spPr>
              <a:xfrm>
                <a:off x="3212185" y="5169413"/>
                <a:ext cx="888628" cy="643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TEMPO ACX</a:t>
                </a:r>
                <a:endParaRPr/>
              </a:p>
            </p:txBody>
          </p:sp>
        </p:grpSp>
      </p:grpSp>
      <p:grpSp>
        <p:nvGrpSpPr>
          <p:cNvPr id="244" name="Google Shape;244;p10"/>
          <p:cNvGrpSpPr/>
          <p:nvPr/>
        </p:nvGrpSpPr>
        <p:grpSpPr>
          <a:xfrm>
            <a:off x="687882" y="3207059"/>
            <a:ext cx="4539646" cy="2773681"/>
            <a:chOff x="5079548" y="1095955"/>
            <a:chExt cx="4422532" cy="2702125"/>
          </a:xfrm>
        </p:grpSpPr>
        <p:pic>
          <p:nvPicPr>
            <p:cNvPr id="245" name="Google Shape;24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67006" y="1301262"/>
              <a:ext cx="4247617" cy="2186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10"/>
            <p:cNvSpPr txBox="1"/>
            <p:nvPr/>
          </p:nvSpPr>
          <p:spPr>
            <a:xfrm>
              <a:off x="5681822" y="1095955"/>
              <a:ext cx="32179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Annual U.S. premature mortality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" name="Google Shape;247;p10"/>
            <p:cNvPicPr preferRelativeResize="0"/>
            <p:nvPr/>
          </p:nvPicPr>
          <p:blipFill rotWithShape="1">
            <a:blip r:embed="rId5">
              <a:alphaModFix/>
            </a:blip>
            <a:srcRect b="-25309" l="0" r="0" t="0"/>
            <a:stretch/>
          </p:blipFill>
          <p:spPr>
            <a:xfrm>
              <a:off x="5079548" y="3424996"/>
              <a:ext cx="4422532" cy="3730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060" y="877260"/>
            <a:ext cx="4637757" cy="224676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idx="1" type="body"/>
          </p:nvPr>
        </p:nvSpPr>
        <p:spPr>
          <a:xfrm>
            <a:off x="1307382" y="86276"/>
            <a:ext cx="957723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Potential for GEO observations to improve NOAA AQ forecasts </a:t>
            </a:r>
            <a:endParaRPr/>
          </a:p>
        </p:txBody>
      </p:sp>
      <p:sp>
        <p:nvSpPr>
          <p:cNvPr id="256" name="Google Shape;256;p11"/>
          <p:cNvSpPr txBox="1"/>
          <p:nvPr/>
        </p:nvSpPr>
        <p:spPr>
          <a:xfrm>
            <a:off x="798570" y="1178825"/>
            <a:ext cx="4219479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NOAA’s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Air Quality Forecasting Capability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guidance to the US EPA and state/local agencies that monitor air pollutant levels and disseminate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pollution alerts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lead to reduced exposure and lower health care costs. 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798570" y="3584541"/>
            <a:ext cx="416155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Improvements in NOAA’s air quality forecasting capability from GOES, TEMPO and GeoXO AC observations could result in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improved pollution alerts and better regulatory guidance, leading to billions of dollars saved, reduced health care costs, and lower premature mortality.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4008" y="1187193"/>
            <a:ext cx="6773345" cy="1148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11"/>
          <p:cNvGrpSpPr/>
          <p:nvPr/>
        </p:nvGrpSpPr>
        <p:grpSpPr>
          <a:xfrm>
            <a:off x="6703467" y="5149127"/>
            <a:ext cx="3974428" cy="1261380"/>
            <a:chOff x="7163295" y="5112013"/>
            <a:chExt cx="3974428" cy="1261380"/>
          </a:xfrm>
        </p:grpSpPr>
        <p:pic>
          <p:nvPicPr>
            <p:cNvPr id="260" name="Google Shape;26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295" y="5160852"/>
              <a:ext cx="1527386" cy="1163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ir Quality Index, Ozone Watches/Alerts, and Health Advisories - Oklahoma  Department of Environmental Quality" id="261" name="Google Shape;26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95270" y="5112013"/>
              <a:ext cx="2242453" cy="1261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2" name="Google Shape;262;p11"/>
          <p:cNvPicPr preferRelativeResize="0"/>
          <p:nvPr/>
        </p:nvPicPr>
        <p:blipFill rotWithShape="1">
          <a:blip r:embed="rId6">
            <a:alphaModFix/>
          </a:blip>
          <a:srcRect b="27941" l="25589" r="20092" t="19902"/>
          <a:stretch/>
        </p:blipFill>
        <p:spPr>
          <a:xfrm>
            <a:off x="5983941" y="2302206"/>
            <a:ext cx="5186837" cy="280141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1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/>
          <p:nvPr>
            <p:ph idx="1" type="body"/>
          </p:nvPr>
        </p:nvSpPr>
        <p:spPr>
          <a:xfrm>
            <a:off x="1283882" y="101978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LEO AC data help to quantify rapid changes to emissions</a:t>
            </a:r>
            <a:endParaRPr/>
          </a:p>
        </p:txBody>
      </p:sp>
      <p:pic>
        <p:nvPicPr>
          <p:cNvPr id="270" name="Google Shape;2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51" y="2034910"/>
            <a:ext cx="5219407" cy="352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5695" y="2034910"/>
            <a:ext cx="5306305" cy="353649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2"/>
          <p:cNvSpPr txBox="1"/>
          <p:nvPr/>
        </p:nvSpPr>
        <p:spPr>
          <a:xfrm>
            <a:off x="497885" y="5971276"/>
            <a:ext cx="114079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Kondragunta, Z. Wei, B. McDonald, D. Goldberg, D. Tong,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Fingerprints of a new normal urban air quality in the United States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JGR-Atmospheres, 2021</a:t>
            </a:r>
            <a:endParaRPr/>
          </a:p>
        </p:txBody>
      </p:sp>
      <p:sp>
        <p:nvSpPr>
          <p:cNvPr id="273" name="Google Shape;273;p12"/>
          <p:cNvSpPr/>
          <p:nvPr/>
        </p:nvSpPr>
        <p:spPr>
          <a:xfrm>
            <a:off x="497885" y="914757"/>
            <a:ext cx="100475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on-road NO</a:t>
            </a:r>
            <a:r>
              <a:rPr b="1"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emissions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from COVID-19 pandemic lockdowns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correlated with changes in low-Earth-orbit satellite NO</a:t>
            </a:r>
            <a:r>
              <a:rPr b="1"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providing opportunities to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and optimize near-real-time emissions applications</a:t>
            </a:r>
            <a:endParaRPr/>
          </a:p>
        </p:txBody>
      </p:sp>
      <p:sp>
        <p:nvSpPr>
          <p:cNvPr id="274" name="Google Shape;274;p12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/>
          <p:nvPr>
            <p:ph idx="1" type="body"/>
          </p:nvPr>
        </p:nvSpPr>
        <p:spPr>
          <a:xfrm>
            <a:off x="1269922" y="32536"/>
            <a:ext cx="9709858" cy="877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GEO AC data enable faster emissions updates than LEO</a:t>
            </a:r>
            <a:endParaRPr/>
          </a:p>
        </p:txBody>
      </p:sp>
      <p:sp>
        <p:nvSpPr>
          <p:cNvPr id="281" name="Google Shape;281;p13"/>
          <p:cNvSpPr txBox="1"/>
          <p:nvPr/>
        </p:nvSpPr>
        <p:spPr>
          <a:xfrm>
            <a:off x="308557" y="4655683"/>
            <a:ext cx="424948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GeoXO Value Study: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 of GeoXO Atmospheric Composition Observations for Emissions Updating and Air Quality Forecasting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PI: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Brian McDonald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Co-Is: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Chia-Hua Hsu, Arthur Mizzi, Daven Henze</a:t>
            </a:r>
            <a:endParaRPr b="1"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6502023" y="1339785"/>
            <a:ext cx="489656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 and ACX will allow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rapid generation of near-real-time emissions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 assessment of unexpected emissions trends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likely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air quality forecasts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with LEO AC datasets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13"/>
          <p:cNvGrpSpPr/>
          <p:nvPr/>
        </p:nvGrpSpPr>
        <p:grpSpPr>
          <a:xfrm>
            <a:off x="522132" y="910218"/>
            <a:ext cx="5573869" cy="2698931"/>
            <a:chOff x="704171" y="2109482"/>
            <a:chExt cx="5573869" cy="2698931"/>
          </a:xfrm>
        </p:grpSpPr>
        <p:sp>
          <p:nvSpPr>
            <p:cNvPr id="284" name="Google Shape;284;p13"/>
            <p:cNvSpPr txBox="1"/>
            <p:nvPr/>
          </p:nvSpPr>
          <p:spPr>
            <a:xfrm>
              <a:off x="1547825" y="2109482"/>
              <a:ext cx="3891925" cy="6173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April 2020 NOx Emissions Differences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Business-as-usual (BAU) – COVID-19 period</a:t>
              </a:r>
              <a:endParaRPr/>
            </a:p>
          </p:txBody>
        </p:sp>
        <p:pic>
          <p:nvPicPr>
            <p:cNvPr id="285" name="Google Shape;285;p13"/>
            <p:cNvPicPr preferRelativeResize="0"/>
            <p:nvPr/>
          </p:nvPicPr>
          <p:blipFill rotWithShape="1">
            <a:blip r:embed="rId3">
              <a:alphaModFix/>
            </a:blip>
            <a:srcRect b="0" l="0" r="0" t="9707"/>
            <a:stretch/>
          </p:blipFill>
          <p:spPr>
            <a:xfrm>
              <a:off x="704171" y="2588386"/>
              <a:ext cx="5391829" cy="2220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3"/>
            <p:cNvSpPr txBox="1"/>
            <p:nvPr/>
          </p:nvSpPr>
          <p:spPr>
            <a:xfrm rot="-5400000">
              <a:off x="5258746" y="3417189"/>
              <a:ext cx="1709640" cy="328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E(NO</a:t>
              </a:r>
              <a:r>
                <a:rPr baseline="-2500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),  mole/km</a:t>
              </a:r>
              <a:r>
                <a:rPr baseline="30000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/h</a:t>
              </a: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>
            <a:off x="5105908" y="3237219"/>
            <a:ext cx="6292681" cy="3096776"/>
            <a:chOff x="5602141" y="2962027"/>
            <a:chExt cx="6292681" cy="3096776"/>
          </a:xfrm>
        </p:grpSpPr>
        <p:pic>
          <p:nvPicPr>
            <p:cNvPr id="288" name="Google Shape;288;p13"/>
            <p:cNvPicPr preferRelativeResize="0"/>
            <p:nvPr/>
          </p:nvPicPr>
          <p:blipFill rotWithShape="1">
            <a:blip r:embed="rId4">
              <a:alphaModFix/>
            </a:blip>
            <a:srcRect b="50279" l="0" r="0" t="801"/>
            <a:stretch/>
          </p:blipFill>
          <p:spPr>
            <a:xfrm>
              <a:off x="5602141" y="3419639"/>
              <a:ext cx="6292681" cy="2639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13"/>
            <p:cNvSpPr txBox="1"/>
            <p:nvPr/>
          </p:nvSpPr>
          <p:spPr>
            <a:xfrm>
              <a:off x="6639652" y="2962027"/>
              <a:ext cx="4287041" cy="6463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NOx Emissions in April 2020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 = COVID-19 period, BAU = Business-as-usual,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TEMPO = BAU adjusted using TEMPO proxy data </a:t>
              </a:r>
              <a:endParaRPr/>
            </a:p>
          </p:txBody>
        </p:sp>
      </p:grpSp>
      <p:sp>
        <p:nvSpPr>
          <p:cNvPr id="290" name="Google Shape;290;p13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GEO data offer new insights on aerosols</a:t>
            </a: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903514" y="5801890"/>
            <a:ext cx="101362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GeoXO Value Study: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Advancing Aerosol Layer Height Retrieval for Surface PM2.5 Monitoring</a:t>
            </a:r>
            <a:endParaRPr b="1"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PI: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 Wang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Co-I: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Shobha Kondragunta</a:t>
            </a:r>
            <a:endParaRPr b="1"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846211" y="1060665"/>
            <a:ext cx="1070802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 and ACX offer the opportunity to develop and apply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GEO aerosol products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like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aerosol layer height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derived from EPIC/DSCOVR observations, that will improve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and prediction of aerosols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they evolve throughout the day at the surface and aloft.</a:t>
            </a:r>
            <a:endParaRPr/>
          </a:p>
        </p:txBody>
      </p:sp>
      <p:grpSp>
        <p:nvGrpSpPr>
          <p:cNvPr id="298" name="Google Shape;298;p14"/>
          <p:cNvGrpSpPr/>
          <p:nvPr/>
        </p:nvGrpSpPr>
        <p:grpSpPr>
          <a:xfrm>
            <a:off x="715780" y="2197581"/>
            <a:ext cx="11272928" cy="3269556"/>
            <a:chOff x="715780" y="1981198"/>
            <a:chExt cx="11272928" cy="3269556"/>
          </a:xfrm>
        </p:grpSpPr>
        <p:pic>
          <p:nvPicPr>
            <p:cNvPr id="299" name="Google Shape;29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5780" y="2257659"/>
              <a:ext cx="3726343" cy="2993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87679" y="2257658"/>
              <a:ext cx="3726343" cy="2993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62364" y="2257658"/>
              <a:ext cx="3726344" cy="2993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14"/>
            <p:cNvSpPr txBox="1"/>
            <p:nvPr/>
          </p:nvSpPr>
          <p:spPr>
            <a:xfrm>
              <a:off x="2135784" y="1981198"/>
              <a:ext cx="8863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1818 UTC</a:t>
              </a:r>
              <a:endParaRPr/>
            </a:p>
          </p:txBody>
        </p:sp>
        <p:sp>
          <p:nvSpPr>
            <p:cNvPr id="303" name="Google Shape;303;p14"/>
            <p:cNvSpPr txBox="1"/>
            <p:nvPr/>
          </p:nvSpPr>
          <p:spPr>
            <a:xfrm>
              <a:off x="5907685" y="1981198"/>
              <a:ext cx="8860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2006 UTC</a:t>
              </a:r>
              <a:endParaRPr/>
            </a:p>
          </p:txBody>
        </p:sp>
        <p:sp>
          <p:nvSpPr>
            <p:cNvPr id="304" name="Google Shape;304;p14"/>
            <p:cNvSpPr txBox="1"/>
            <p:nvPr/>
          </p:nvSpPr>
          <p:spPr>
            <a:xfrm>
              <a:off x="9682530" y="1981198"/>
              <a:ext cx="8860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2154 UTC</a:t>
              </a:r>
              <a:endParaRPr/>
            </a:p>
          </p:txBody>
        </p:sp>
      </p:grpSp>
      <p:sp>
        <p:nvSpPr>
          <p:cNvPr id="305" name="Google Shape;305;p14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GEO AC data enhance pollution exposure studies</a:t>
            </a:r>
            <a:endParaRPr/>
          </a:p>
        </p:txBody>
      </p:sp>
      <p:sp>
        <p:nvSpPr>
          <p:cNvPr id="312" name="Google Shape;312;p15"/>
          <p:cNvSpPr/>
          <p:nvPr/>
        </p:nvSpPr>
        <p:spPr>
          <a:xfrm>
            <a:off x="708759" y="1044935"/>
            <a:ext cx="112322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GOES, TEMPO and GeoXO observations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enhanced estimates of exposure, more timely pollution alerts,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improved assessment of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aerosol-attributable health impacts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with LEO observations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6492324" y="5775710"/>
            <a:ext cx="537341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GeoXO Value Study: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 of GeoXO Atmospheric Composition Data for Estimating Air Pollution-Related Health Impacts</a:t>
            </a:r>
            <a:endParaRPr b="1"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PI: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 Anenberg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Co-Is: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Katelyn O’Dell, Gaige Kerr, Dan Goldberg</a:t>
            </a:r>
            <a:endParaRPr b="1"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15"/>
          <p:cNvGrpSpPr/>
          <p:nvPr/>
        </p:nvGrpSpPr>
        <p:grpSpPr>
          <a:xfrm>
            <a:off x="708759" y="1921232"/>
            <a:ext cx="4021810" cy="4478131"/>
            <a:chOff x="6517099" y="308735"/>
            <a:chExt cx="5468112" cy="6088533"/>
          </a:xfrm>
        </p:grpSpPr>
        <p:pic>
          <p:nvPicPr>
            <p:cNvPr id="315" name="Google Shape;31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17099" y="308735"/>
              <a:ext cx="5468112" cy="3120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17099" y="2923813"/>
              <a:ext cx="5468112" cy="3119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15"/>
            <p:cNvSpPr txBox="1"/>
            <p:nvPr/>
          </p:nvSpPr>
          <p:spPr>
            <a:xfrm>
              <a:off x="10906978" y="2346203"/>
              <a:ext cx="794154" cy="376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</a:t>
              </a:r>
              <a:endParaRPr/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10906974" y="4594672"/>
              <a:ext cx="1073548" cy="878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 sampled as LEO</a:t>
              </a:r>
              <a:endParaRPr/>
            </a:p>
          </p:txBody>
        </p:sp>
        <p:sp>
          <p:nvSpPr>
            <p:cNvPr id="319" name="Google Shape;319;p15"/>
            <p:cNvSpPr txBox="1"/>
            <p:nvPr/>
          </p:nvSpPr>
          <p:spPr>
            <a:xfrm>
              <a:off x="8133002" y="5996498"/>
              <a:ext cx="2123915" cy="400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Number of Days</a:t>
              </a:r>
              <a:endParaRPr b="1" baseline="30000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5"/>
          <p:cNvSpPr txBox="1"/>
          <p:nvPr/>
        </p:nvSpPr>
        <p:spPr>
          <a:xfrm>
            <a:off x="4776044" y="1921232"/>
            <a:ext cx="166829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Zhang et al., </a:t>
            </a: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Nowcasting applications of geostationary satellite hourly surface PM2.5 data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Weather and Forecasting, 2022</a:t>
            </a:r>
            <a:endParaRPr/>
          </a:p>
        </p:txBody>
      </p:sp>
      <p:grpSp>
        <p:nvGrpSpPr>
          <p:cNvPr id="321" name="Google Shape;321;p15"/>
          <p:cNvGrpSpPr/>
          <p:nvPr/>
        </p:nvGrpSpPr>
        <p:grpSpPr>
          <a:xfrm>
            <a:off x="7461433" y="1888169"/>
            <a:ext cx="3471026" cy="3752193"/>
            <a:chOff x="6200222" y="1066800"/>
            <a:chExt cx="4881434" cy="5276850"/>
          </a:xfrm>
        </p:grpSpPr>
        <p:pic>
          <p:nvPicPr>
            <p:cNvPr descr="https://lh3.googleusercontent.com/6coqQfyIARSQYW2k0-X1t00KxUP97adX7S8ZuPhqUSS0Ho3KotbF_7c5cgZfVAxDWcjfCWbZmDvtEpfTK1S_9EdCxRDehnIkRBb8iftpDHrr6AhRfB3OtnT4occPE__IXADk0AhKjzo_3hwQTJGfpeM" id="322" name="Google Shape;322;p15"/>
            <p:cNvPicPr preferRelativeResize="0"/>
            <p:nvPr/>
          </p:nvPicPr>
          <p:blipFill rotWithShape="1">
            <a:blip r:embed="rId5">
              <a:alphaModFix/>
            </a:blip>
            <a:srcRect b="8262" l="47802" r="8589" t="6966"/>
            <a:stretch/>
          </p:blipFill>
          <p:spPr>
            <a:xfrm>
              <a:off x="6200222" y="1066800"/>
              <a:ext cx="4881434" cy="52768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3" name="Google Shape;323;p15"/>
            <p:cNvGrpSpPr/>
            <p:nvPr/>
          </p:nvGrpSpPr>
          <p:grpSpPr>
            <a:xfrm>
              <a:off x="9405257" y="2214514"/>
              <a:ext cx="1676399" cy="1088576"/>
              <a:chOff x="9405257" y="2214514"/>
              <a:chExt cx="1676399" cy="1088576"/>
            </a:xfrm>
          </p:grpSpPr>
          <p:cxnSp>
            <p:nvCxnSpPr>
              <p:cNvPr id="324" name="Google Shape;324;p15"/>
              <p:cNvCxnSpPr/>
              <p:nvPr/>
            </p:nvCxnSpPr>
            <p:spPr>
              <a:xfrm>
                <a:off x="11049000" y="2214514"/>
                <a:ext cx="0" cy="1088576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0000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cxnSp>
            <p:nvCxnSpPr>
              <p:cNvPr id="325" name="Google Shape;325;p15"/>
              <p:cNvCxnSpPr/>
              <p:nvPr/>
            </p:nvCxnSpPr>
            <p:spPr>
              <a:xfrm>
                <a:off x="9405257" y="3303090"/>
                <a:ext cx="164374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p15"/>
              <p:cNvCxnSpPr/>
              <p:nvPr/>
            </p:nvCxnSpPr>
            <p:spPr>
              <a:xfrm>
                <a:off x="9437913" y="2214514"/>
                <a:ext cx="164374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327" name="Google Shape;327;p15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Stakeholders for NOAA’s atmospheric Composition Products</a:t>
            </a:r>
            <a:endParaRPr/>
          </a:p>
        </p:txBody>
      </p:sp>
      <p:pic>
        <p:nvPicPr>
          <p:cNvPr id="334" name="Google Shape;3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6181" y="3559560"/>
            <a:ext cx="2721189" cy="3054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U Fall Meeting 2022" id="335" name="Google Shape;3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4328" y="5292110"/>
            <a:ext cx="1984100" cy="1272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16"/>
          <p:cNvGrpSpPr/>
          <p:nvPr/>
        </p:nvGrpSpPr>
        <p:grpSpPr>
          <a:xfrm>
            <a:off x="6586766" y="3597434"/>
            <a:ext cx="2721189" cy="1498621"/>
            <a:chOff x="3298826" y="4758193"/>
            <a:chExt cx="1950926" cy="1074420"/>
          </a:xfrm>
        </p:grpSpPr>
        <p:pic>
          <p:nvPicPr>
            <p:cNvPr descr="earth from space on black background" id="337" name="Google Shape;337;p16"/>
            <p:cNvPicPr preferRelativeResize="0"/>
            <p:nvPr/>
          </p:nvPicPr>
          <p:blipFill rotWithShape="1">
            <a:blip r:embed="rId5">
              <a:alphaModFix/>
            </a:blip>
            <a:srcRect b="0" l="21470" r="20717" t="28441"/>
            <a:stretch/>
          </p:blipFill>
          <p:spPr>
            <a:xfrm>
              <a:off x="3298826" y="4758193"/>
              <a:ext cx="1950926" cy="1074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16"/>
            <p:cNvSpPr txBox="1"/>
            <p:nvPr/>
          </p:nvSpPr>
          <p:spPr>
            <a:xfrm>
              <a:off x="3659698" y="5047329"/>
              <a:ext cx="1229182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29 April 2021</a:t>
              </a:r>
              <a:endParaRPr/>
            </a:p>
          </p:txBody>
        </p:sp>
      </p:grpSp>
      <p:grpSp>
        <p:nvGrpSpPr>
          <p:cNvPr id="339" name="Google Shape;339;p16"/>
          <p:cNvGrpSpPr/>
          <p:nvPr/>
        </p:nvGrpSpPr>
        <p:grpSpPr>
          <a:xfrm>
            <a:off x="5935979" y="965963"/>
            <a:ext cx="6178773" cy="2294603"/>
            <a:chOff x="6412730" y="1058445"/>
            <a:chExt cx="5555231" cy="2063039"/>
          </a:xfrm>
        </p:grpSpPr>
        <p:pic>
          <p:nvPicPr>
            <p:cNvPr descr="World Meteorological Organization (@WMO) / Twitter" id="340" name="Google Shape;340;p16"/>
            <p:cNvPicPr preferRelativeResize="0"/>
            <p:nvPr/>
          </p:nvPicPr>
          <p:blipFill rotWithShape="1">
            <a:blip r:embed="rId6">
              <a:alphaModFix/>
            </a:blip>
            <a:srcRect b="0" l="13830" r="12054" t="0"/>
            <a:stretch/>
          </p:blipFill>
          <p:spPr>
            <a:xfrm>
              <a:off x="9317945" y="1765485"/>
              <a:ext cx="548888" cy="740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e Weather Channel - Wikipedia, la enciclopedia libre" id="341" name="Google Shape;341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257093" y="2561906"/>
              <a:ext cx="521136" cy="521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e New York Times en Español - Home | Facebook" id="342" name="Google Shape;342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839556" y="2561907"/>
              <a:ext cx="521135" cy="521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e Washington Post - Apps en Google Play" id="343" name="Google Shape;343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422018" y="2561906"/>
              <a:ext cx="521136" cy="521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ate of play: Copernicus Atmosphere Monitoring Service — Copernicus In  Situ Component" id="344" name="Google Shape;344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746425" y="1840789"/>
              <a:ext cx="1221536" cy="589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PA en español | US EPA" id="345" name="Google Shape;345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412730" y="1099637"/>
              <a:ext cx="671910" cy="671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ork With MDE" id="346" name="Google Shape;346;p1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114395" y="1098138"/>
              <a:ext cx="671910" cy="674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ine Department of Environmental Protection | Maine State Library Research  | Digital Maine" id="347" name="Google Shape;347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525625" y="1092544"/>
              <a:ext cx="683048" cy="686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ew York Dept. of Environmental Conservation | U.S. Fish &amp; Wildlife Service" id="348" name="Google Shape;348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816060" y="1095687"/>
              <a:ext cx="679810" cy="679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orgia EPD to monitor air quality in Covington, Smyrna - The Covington News" id="349" name="Google Shape;349;p1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238428" y="1121892"/>
              <a:ext cx="812117" cy="62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regon Department of Environmental Quality | LinkedIn" id="350" name="Google Shape;350;p16"/>
            <p:cNvPicPr preferRelativeResize="0"/>
            <p:nvPr/>
          </p:nvPicPr>
          <p:blipFill rotWithShape="1">
            <a:blip r:embed="rId16">
              <a:alphaModFix/>
            </a:blip>
            <a:srcRect b="0" l="14526" r="14350" t="0"/>
            <a:stretch/>
          </p:blipFill>
          <p:spPr>
            <a:xfrm>
              <a:off x="10080300" y="1125939"/>
              <a:ext cx="440468" cy="6193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rfil de colaborador sobre la calidad del aire de South Coast Air Quality  Management District (South Coast AQMD) | IQAir" id="351" name="Google Shape;351;p16"/>
            <p:cNvPicPr preferRelativeResize="0"/>
            <p:nvPr/>
          </p:nvPicPr>
          <p:blipFill rotWithShape="1">
            <a:blip r:embed="rId17">
              <a:alphaModFix/>
            </a:blip>
            <a:srcRect b="0" l="13818" r="11682" t="0"/>
            <a:stretch/>
          </p:blipFill>
          <p:spPr>
            <a:xfrm>
              <a:off x="10550523" y="1058445"/>
              <a:ext cx="561941" cy="754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rvicio Forestal de los Estados Unidos - Wikipedia, la enciclopedia libre" id="352" name="Google Shape;352;p1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443060" y="1795725"/>
              <a:ext cx="613815" cy="680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PCC" id="353" name="Google Shape;353;p1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476300" y="2532187"/>
              <a:ext cx="580575" cy="580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bout IGAC | 2016 IGAC Science Conference" id="354" name="Google Shape;354;p1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9600404" y="2523464"/>
              <a:ext cx="595362" cy="598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ited Nations Environment Programme - Wikipedia" id="355" name="Google Shape;355;p1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690109" y="1832064"/>
              <a:ext cx="516952" cy="607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DC en Español | Facebook" id="356" name="Google Shape;356;p1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167759" y="1810628"/>
              <a:ext cx="650291" cy="650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chivo:Seal of the United States Federal Aviation Administration.svg -  Wikipedia, la enciclopedia libre" id="357" name="Google Shape;357;p1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928934" y="1810628"/>
              <a:ext cx="650291" cy="650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ew York City Department of Health and Mental Hygiene - Wikipedia" id="358" name="Google Shape;358;p16"/>
            <p:cNvPicPr preferRelativeResize="0"/>
            <p:nvPr/>
          </p:nvPicPr>
          <p:blipFill rotWithShape="1">
            <a:blip r:embed="rId24">
              <a:alphaModFix/>
            </a:blip>
            <a:srcRect b="0" l="11732" r="10198" t="0"/>
            <a:stretch/>
          </p:blipFill>
          <p:spPr>
            <a:xfrm>
              <a:off x="11142217" y="1188631"/>
              <a:ext cx="771183" cy="493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sing the National Climate Assessment (NCA) - Climate Generation" id="359" name="Google Shape;359;p16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7118202" y="2593237"/>
              <a:ext cx="1289889" cy="45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rientaciones para el público" id="360" name="Google Shape;360;p16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977717" y="1790341"/>
              <a:ext cx="657823" cy="690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ientific Assessment of Ozone Depletion: 2018 | World Meteorological  Organization" id="361" name="Google Shape;361;p16"/>
            <p:cNvPicPr preferRelativeResize="0"/>
            <p:nvPr/>
          </p:nvPicPr>
          <p:blipFill rotWithShape="1">
            <a:blip r:embed="rId27">
              <a:alphaModFix/>
            </a:blip>
            <a:srcRect b="53403" l="0" r="0" t="14910"/>
            <a:stretch/>
          </p:blipFill>
          <p:spPr>
            <a:xfrm>
              <a:off x="8469418" y="2593297"/>
              <a:ext cx="1069659" cy="4583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16"/>
          <p:cNvSpPr txBox="1"/>
          <p:nvPr/>
        </p:nvSpPr>
        <p:spPr>
          <a:xfrm>
            <a:off x="199112" y="1120283"/>
            <a:ext cx="5733060" cy="4939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Who are our stakeholders?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forecasters for air quality and weather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Federal, state, &amp; local environmental regulators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Climate, stratospheric, &amp; air quality monitoring teams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assessment bodies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health officials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Diplomats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community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public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are we connecting with them?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 halls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1-on-1 meetings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progress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GeoXO Pathfinder process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2807 Twitter followers of @AerosolWatch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Trainings: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https://www.star.nesdis.noaa.gov/atmospheric-composition-training/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star.nesdis.noaa.gov/smcd/spb/aq/AerosolWatch/images/AW_logob4.png" id="363" name="Google Shape;363;p1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026519" y="4346744"/>
            <a:ext cx="2383406" cy="86669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6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"/>
          <p:cNvSpPr txBox="1"/>
          <p:nvPr/>
        </p:nvSpPr>
        <p:spPr>
          <a:xfrm>
            <a:off x="316530" y="1803610"/>
            <a:ext cx="3490335" cy="4632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700"/>
              <a:buFont typeface="Calibri"/>
              <a:buChar char="●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air quality studies and relationships across NESDIS’ User Engagement Council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700"/>
              <a:buFont typeface="Calibri"/>
              <a:buChar char="●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Coordinating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efforts across OAR, GEO, GeoXO and LEO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700"/>
              <a:buFont typeface="Calibri"/>
              <a:buChar char="●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Quantifying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impacts that translate to dollars and lives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700"/>
              <a:buFont typeface="Calibri"/>
              <a:buChar char="●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Scaling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impact of NOAA data to City, County and State decisions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700"/>
              <a:buFont typeface="Calibri"/>
              <a:buChar char="●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Tracing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user feedback to NESDIS’ products, instruments and user services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700"/>
              <a:buFont typeface="Calibri"/>
              <a:buChar char="●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Bridging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early uses of NASA TEMPO into Table Tops exercises demonstrating air quality impacts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8550" y="5085383"/>
            <a:ext cx="1341600" cy="134508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7"/>
          <p:cNvSpPr txBox="1"/>
          <p:nvPr/>
        </p:nvSpPr>
        <p:spPr>
          <a:xfrm>
            <a:off x="3255478" y="6391867"/>
            <a:ext cx="3598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300"/>
              <a:buFont typeface="Calibri"/>
              <a:buNone/>
            </a:pPr>
            <a:r>
              <a:rPr b="1" i="1" lang="en-US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Scan for more on the NOAA Pathfinder Initiative</a:t>
            </a:r>
            <a:endParaRPr b="1" i="1" sz="13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7"/>
          <p:cNvSpPr txBox="1"/>
          <p:nvPr/>
        </p:nvSpPr>
        <p:spPr>
          <a:xfrm>
            <a:off x="316530" y="1004810"/>
            <a:ext cx="337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for missions, products and services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17"/>
          <p:cNvGrpSpPr/>
          <p:nvPr/>
        </p:nvGrpSpPr>
        <p:grpSpPr>
          <a:xfrm>
            <a:off x="4054343" y="1044320"/>
            <a:ext cx="8406238" cy="5580525"/>
            <a:chOff x="4089512" y="931600"/>
            <a:chExt cx="8406238" cy="5580525"/>
          </a:xfrm>
        </p:grpSpPr>
        <p:grpSp>
          <p:nvGrpSpPr>
            <p:cNvPr id="375" name="Google Shape;375;p17"/>
            <p:cNvGrpSpPr/>
            <p:nvPr/>
          </p:nvGrpSpPr>
          <p:grpSpPr>
            <a:xfrm>
              <a:off x="4089512" y="931600"/>
              <a:ext cx="8000181" cy="4384080"/>
              <a:chOff x="5539089" y="1407500"/>
              <a:chExt cx="6500512" cy="3260266"/>
            </a:xfrm>
          </p:grpSpPr>
          <p:grpSp>
            <p:nvGrpSpPr>
              <p:cNvPr id="376" name="Google Shape;376;p17"/>
              <p:cNvGrpSpPr/>
              <p:nvPr/>
            </p:nvGrpSpPr>
            <p:grpSpPr>
              <a:xfrm>
                <a:off x="6823175" y="1407500"/>
                <a:ext cx="5216426" cy="3260266"/>
                <a:chOff x="6823175" y="1407500"/>
                <a:chExt cx="5216426" cy="3260266"/>
              </a:xfrm>
            </p:grpSpPr>
            <p:pic>
              <p:nvPicPr>
                <p:cNvPr id="377" name="Google Shape;377;p1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6823175" y="1407500"/>
                  <a:ext cx="5216426" cy="32602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78" name="Google Shape;378;p17"/>
                <p:cNvSpPr/>
                <p:nvPr/>
              </p:nvSpPr>
              <p:spPr>
                <a:xfrm>
                  <a:off x="11401900" y="2465650"/>
                  <a:ext cx="224400" cy="224400"/>
                </a:xfrm>
                <a:prstGeom prst="ellipse">
                  <a:avLst/>
                </a:prstGeom>
                <a:solidFill>
                  <a:schemeClr val="accent6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17"/>
                <p:cNvSpPr/>
                <p:nvPr/>
              </p:nvSpPr>
              <p:spPr>
                <a:xfrm>
                  <a:off x="8043800" y="3446475"/>
                  <a:ext cx="224400" cy="224400"/>
                </a:xfrm>
                <a:prstGeom prst="ellipse">
                  <a:avLst/>
                </a:prstGeom>
                <a:solidFill>
                  <a:schemeClr val="accent6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17"/>
                <p:cNvSpPr/>
                <p:nvPr/>
              </p:nvSpPr>
              <p:spPr>
                <a:xfrm>
                  <a:off x="7335075" y="2741363"/>
                  <a:ext cx="224400" cy="224400"/>
                </a:xfrm>
                <a:prstGeom prst="ellipse">
                  <a:avLst/>
                </a:prstGeom>
                <a:solidFill>
                  <a:schemeClr val="accent6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17"/>
                <p:cNvSpPr/>
                <p:nvPr/>
              </p:nvSpPr>
              <p:spPr>
                <a:xfrm>
                  <a:off x="7498300" y="3316788"/>
                  <a:ext cx="224400" cy="224400"/>
                </a:xfrm>
                <a:prstGeom prst="ellipse">
                  <a:avLst/>
                </a:prstGeom>
                <a:solidFill>
                  <a:schemeClr val="accent6"/>
                </a:solidFill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82" name="Google Shape;382;p17"/>
              <p:cNvCxnSpPr>
                <a:stCxn id="380" idx="2"/>
              </p:cNvCxnSpPr>
              <p:nvPr/>
            </p:nvCxnSpPr>
            <p:spPr>
              <a:xfrm rot="10800000">
                <a:off x="6756375" y="2631263"/>
                <a:ext cx="578700" cy="22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3" name="Google Shape;383;p17"/>
              <p:cNvCxnSpPr>
                <a:stCxn id="381" idx="2"/>
              </p:cNvCxnSpPr>
              <p:nvPr/>
            </p:nvCxnSpPr>
            <p:spPr>
              <a:xfrm flipH="1">
                <a:off x="6843100" y="3428988"/>
                <a:ext cx="655200" cy="133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4" name="Google Shape;384;p17"/>
              <p:cNvCxnSpPr/>
              <p:nvPr/>
            </p:nvCxnSpPr>
            <p:spPr>
              <a:xfrm flipH="1">
                <a:off x="8153300" y="3670875"/>
                <a:ext cx="2700" cy="205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5" name="Google Shape;385;p17"/>
              <p:cNvCxnSpPr>
                <a:stCxn id="378" idx="1"/>
              </p:cNvCxnSpPr>
              <p:nvPr/>
            </p:nvCxnSpPr>
            <p:spPr>
              <a:xfrm rot="10800000">
                <a:off x="11109263" y="1959713"/>
                <a:ext cx="325500" cy="538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6" name="Google Shape;386;p17"/>
              <p:cNvSpPr txBox="1"/>
              <p:nvPr/>
            </p:nvSpPr>
            <p:spPr>
              <a:xfrm>
                <a:off x="5539089" y="2296030"/>
                <a:ext cx="16530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rPr b="1"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Sonoma Technology, Inc</a:t>
                </a:r>
                <a:endParaRPr b="1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rPr b="1"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(Nathan Pavlovic)</a:t>
                </a:r>
                <a:endParaRPr b="1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Sonoma County, CA</a:t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7"/>
              <p:cNvSpPr txBox="1"/>
              <p:nvPr/>
            </p:nvSpPr>
            <p:spPr>
              <a:xfrm>
                <a:off x="6169575" y="3429000"/>
                <a:ext cx="13899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rPr b="1"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WIFIRE</a:t>
                </a:r>
                <a:endParaRPr b="1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rPr b="1"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(Jessica Block)</a:t>
                </a:r>
                <a:endParaRPr b="1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Los Angeles County, CA</a:t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7"/>
              <p:cNvSpPr txBox="1"/>
              <p:nvPr/>
            </p:nvSpPr>
            <p:spPr>
              <a:xfrm>
                <a:off x="7785100" y="3718350"/>
                <a:ext cx="1450500" cy="56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rPr b="1" lang="en-US" sz="1300">
                    <a:solidFill>
                      <a:schemeClr val="dk1"/>
                    </a:solidFill>
                    <a:highlight>
                      <a:schemeClr val="lt1"/>
                    </a:highlight>
                    <a:latin typeface="Calibri"/>
                    <a:ea typeface="Calibri"/>
                    <a:cs typeface="Calibri"/>
                    <a:sym typeface="Calibri"/>
                  </a:rPr>
                  <a:t>ASU</a:t>
                </a:r>
                <a:endParaRPr b="1" sz="1300">
                  <a:solidFill>
                    <a:schemeClr val="dk1"/>
                  </a:solidFill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rPr b="1" lang="en-US" sz="1300">
                    <a:solidFill>
                      <a:schemeClr val="dk1"/>
                    </a:solidFill>
                    <a:highlight>
                      <a:schemeClr val="lt1"/>
                    </a:highlight>
                    <a:latin typeface="Calibri"/>
                    <a:ea typeface="Calibri"/>
                    <a:cs typeface="Calibri"/>
                    <a:sym typeface="Calibri"/>
                  </a:rPr>
                  <a:t>(Tim Lant)</a:t>
                </a:r>
                <a:endParaRPr b="1" sz="1300">
                  <a:solidFill>
                    <a:schemeClr val="dk1"/>
                  </a:solidFill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en-US" sz="1100">
                    <a:solidFill>
                      <a:schemeClr val="dk1"/>
                    </a:solidFill>
                    <a:highlight>
                      <a:schemeClr val="lt1"/>
                    </a:highlight>
                    <a:latin typeface="Calibri"/>
                    <a:ea typeface="Calibri"/>
                    <a:cs typeface="Calibri"/>
                    <a:sym typeface="Calibri"/>
                  </a:rPr>
                  <a:t>Maricopa County, AZ</a:t>
                </a:r>
                <a:endParaRPr sz="1100">
                  <a:solidFill>
                    <a:schemeClr val="dk1"/>
                  </a:solidFill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7"/>
              <p:cNvSpPr txBox="1"/>
              <p:nvPr/>
            </p:nvSpPr>
            <p:spPr>
              <a:xfrm>
                <a:off x="10416825" y="1467113"/>
                <a:ext cx="1211700" cy="56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rPr b="1"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NYC Air Quality</a:t>
                </a:r>
                <a:endParaRPr b="1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alibri"/>
                  <a:buNone/>
                </a:pPr>
                <a:r>
                  <a:rPr b="1"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(Masha Pitiranggo)</a:t>
                </a:r>
                <a:endParaRPr b="1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New York City, NY</a:t>
                </a: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90" name="Google Shape;390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26598" y="1501562"/>
              <a:ext cx="583950" cy="715175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91" name="Google Shape;391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26602" y="3701412"/>
              <a:ext cx="651575" cy="660401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92" name="Google Shape;392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32250" y="4758762"/>
              <a:ext cx="651576" cy="794749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93" name="Google Shape;393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442550" y="1038162"/>
              <a:ext cx="651575" cy="701693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sp>
          <p:nvSpPr>
            <p:cNvPr id="394" name="Google Shape;394;p17"/>
            <p:cNvSpPr/>
            <p:nvPr/>
          </p:nvSpPr>
          <p:spPr>
            <a:xfrm>
              <a:off x="10726859" y="4361828"/>
              <a:ext cx="276000" cy="3015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5" name="Google Shape;395;p17"/>
            <p:cNvCxnSpPr>
              <a:stCxn id="394" idx="3"/>
            </p:cNvCxnSpPr>
            <p:nvPr/>
          </p:nvCxnSpPr>
          <p:spPr>
            <a:xfrm flipH="1">
              <a:off x="10497278" y="4619174"/>
              <a:ext cx="270000" cy="46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6" name="Google Shape;396;p17"/>
            <p:cNvSpPr txBox="1"/>
            <p:nvPr/>
          </p:nvSpPr>
          <p:spPr>
            <a:xfrm>
              <a:off x="10539450" y="5003725"/>
              <a:ext cx="1956300" cy="15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 of Florida </a:t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(Antar Jutla)</a:t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Tampa Bay and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Biscayne Bay, FL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7" name="Google Shape;397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750050" y="5083962"/>
              <a:ext cx="789400" cy="764475"/>
            </a:xfrm>
            <a:prstGeom prst="rect">
              <a:avLst/>
            </a:prstGeom>
            <a:noFill/>
            <a:ln cap="flat" cmpd="sng" w="19050">
              <a:solidFill>
                <a:srgbClr val="37354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398" name="Google Shape;398;p17"/>
          <p:cNvSpPr txBox="1"/>
          <p:nvPr>
            <p:ph idx="1" type="body"/>
          </p:nvPr>
        </p:nvSpPr>
        <p:spPr>
          <a:xfrm>
            <a:off x="1289124" y="73457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NOAA Pathfinders for Air Quality</a:t>
            </a:r>
            <a:endParaRPr/>
          </a:p>
        </p:txBody>
      </p:sp>
      <p:sp>
        <p:nvSpPr>
          <p:cNvPr id="399" name="Google Shape;399;p17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"/>
          <p:cNvSpPr txBox="1"/>
          <p:nvPr>
            <p:ph idx="1" type="body"/>
          </p:nvPr>
        </p:nvSpPr>
        <p:spPr>
          <a:xfrm>
            <a:off x="1283882" y="81142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For more information</a:t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3731756" y="2409438"/>
            <a:ext cx="4107788" cy="1323439"/>
          </a:xfrm>
          <a:prstGeom prst="rect">
            <a:avLst/>
          </a:prstGeom>
          <a:noFill/>
          <a:ln cap="flat" cmpd="sng" w="1905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Atmospheric Composition from Space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https://csl.noaa.gov/nacs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07" name="Google Shape;40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152" y="3948218"/>
            <a:ext cx="4107788" cy="229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7203" y="3954503"/>
            <a:ext cx="3952046" cy="2286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9,460 Asthma Stock Photos, Pictures &amp; Royalty-Free Images - iStock" id="409" name="Google Shape;40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762646" y="3954503"/>
            <a:ext cx="3429354" cy="228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0641" y="868418"/>
            <a:ext cx="3086085" cy="3086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18"/>
          <p:cNvGrpSpPr/>
          <p:nvPr/>
        </p:nvGrpSpPr>
        <p:grpSpPr>
          <a:xfrm>
            <a:off x="8563989" y="2409438"/>
            <a:ext cx="3429354" cy="1384995"/>
            <a:chOff x="8749249" y="2574511"/>
            <a:chExt cx="3429354" cy="1384995"/>
          </a:xfrm>
        </p:grpSpPr>
        <p:pic>
          <p:nvPicPr>
            <p:cNvPr id="412" name="Google Shape;412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789512" y="2594466"/>
              <a:ext cx="1341600" cy="13450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18"/>
            <p:cNvSpPr/>
            <p:nvPr/>
          </p:nvSpPr>
          <p:spPr>
            <a:xfrm>
              <a:off x="10278666" y="2574511"/>
              <a:ext cx="189993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NOAA Pathfinder Initiative</a:t>
              </a: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8749249" y="2574511"/>
              <a:ext cx="3429354" cy="1379992"/>
            </a:xfrm>
            <a:prstGeom prst="rect">
              <a:avLst/>
            </a:prstGeom>
            <a:noFill/>
            <a:ln cap="flat" cmpd="sng" w="12700">
              <a:solidFill>
                <a:srgbClr val="1F49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18"/>
          <p:cNvSpPr/>
          <p:nvPr/>
        </p:nvSpPr>
        <p:spPr>
          <a:xfrm>
            <a:off x="3731756" y="677379"/>
            <a:ext cx="8466774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GeoXO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https://www.nesdis.noaa.gov/next-generation/geostationary-extended-observations-geoxo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8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/>
              <a:t>Remembering Dan Albritton</a:t>
            </a:r>
            <a:endParaRPr/>
          </a:p>
        </p:txBody>
      </p:sp>
      <p:sp>
        <p:nvSpPr>
          <p:cNvPr id="104" name="Google Shape;104;p2"/>
          <p:cNvSpPr txBox="1"/>
          <p:nvPr>
            <p:ph idx="2" type="body"/>
          </p:nvPr>
        </p:nvSpPr>
        <p:spPr>
          <a:xfrm>
            <a:off x="64817" y="4816887"/>
            <a:ext cx="4466288" cy="348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8 June 1936 – 1 April 2023</a:t>
            </a:r>
            <a:endParaRPr/>
          </a:p>
        </p:txBody>
      </p:sp>
      <p:pic>
        <p:nvPicPr>
          <p:cNvPr descr="https://csl.noaa.gov/awards/images/dla.jpg"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17" y="1042517"/>
            <a:ext cx="4466288" cy="3708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-59732" y="5165314"/>
            <a:ext cx="4825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https://csl.noaa.gov/news/2023/374_0410.html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https://csl.noaa.gov/learn/climatebriefing/images/viewgraph2.png"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6114" y="1042517"/>
            <a:ext cx="3680534" cy="4786245"/>
          </a:xfrm>
          <a:prstGeom prst="rect">
            <a:avLst/>
          </a:prstGeom>
          <a:noFill/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2"/>
          <p:cNvSpPr txBox="1"/>
          <p:nvPr/>
        </p:nvSpPr>
        <p:spPr>
          <a:xfrm>
            <a:off x="4766114" y="5828762"/>
            <a:ext cx="73896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of Dan’s hand-written transparencies from his “Climate 101” briefing to Vice President Dick Cheney and members of President G.W. Bush’s Cabinet in early June 2001</a:t>
            </a:r>
            <a:endParaRPr/>
          </a:p>
        </p:txBody>
      </p:sp>
      <p:pic>
        <p:nvPicPr>
          <p:cNvPr descr="https://csl.noaa.gov/learn/climatebriefing/images/viewgraph7.png" id="109" name="Google Shape;10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5223" y="1042518"/>
            <a:ext cx="3680535" cy="4792888"/>
          </a:xfrm>
          <a:prstGeom prst="rect">
            <a:avLst/>
          </a:prstGeom>
          <a:noFill/>
          <a:ln cap="flat" cmpd="sng" w="9525">
            <a:solidFill>
              <a:srgbClr val="D8E2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1340727" y="29452"/>
            <a:ext cx="9250326" cy="97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GeoXO atmospheric composition will be a multi-instrument strategy for various NOAA applications</a:t>
            </a:r>
            <a:endParaRPr/>
          </a:p>
        </p:txBody>
      </p:sp>
      <p:graphicFrame>
        <p:nvGraphicFramePr>
          <p:cNvPr id="117" name="Google Shape;117;p3"/>
          <p:cNvGraphicFramePr/>
          <p:nvPr/>
        </p:nvGraphicFramePr>
        <p:xfrm>
          <a:off x="6238713" y="11441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{58B2E8FD-5420-4A7C-8C6D-F0E835295281}</a:tableStyleId>
              </a:tblPr>
              <a:tblGrid>
                <a:gridCol w="45756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Applications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Near real time emissions | Air quality forecasting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Air quality monitoring | Fire weather forecasting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Fire emissions monitoring | Ozone monitoring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Hazards forecasting | Greenhouse gas monitoring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Climate modeling and Earth system science research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345" y="1006579"/>
            <a:ext cx="5180752" cy="2651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3"/>
          <p:cNvGrpSpPr/>
          <p:nvPr/>
        </p:nvGrpSpPr>
        <p:grpSpPr>
          <a:xfrm>
            <a:off x="2461846" y="2893925"/>
            <a:ext cx="5620235" cy="3334109"/>
            <a:chOff x="2461846" y="2893925"/>
            <a:chExt cx="5620235" cy="3334109"/>
          </a:xfrm>
        </p:grpSpPr>
        <p:grpSp>
          <p:nvGrpSpPr>
            <p:cNvPr id="120" name="Google Shape;120;p3"/>
            <p:cNvGrpSpPr/>
            <p:nvPr/>
          </p:nvGrpSpPr>
          <p:grpSpPr>
            <a:xfrm>
              <a:off x="4331509" y="3749572"/>
              <a:ext cx="3750572" cy="2478462"/>
              <a:chOff x="3995054" y="1741717"/>
              <a:chExt cx="3750572" cy="2478462"/>
            </a:xfrm>
          </p:grpSpPr>
          <p:grpSp>
            <p:nvGrpSpPr>
              <p:cNvPr id="121" name="Google Shape;121;p3"/>
              <p:cNvGrpSpPr/>
              <p:nvPr/>
            </p:nvGrpSpPr>
            <p:grpSpPr>
              <a:xfrm>
                <a:off x="3995054" y="1741717"/>
                <a:ext cx="2667000" cy="2477536"/>
                <a:chOff x="1349829" y="2677886"/>
                <a:chExt cx="2667000" cy="2477536"/>
              </a:xfrm>
            </p:grpSpPr>
            <p:sp>
              <p:nvSpPr>
                <p:cNvPr id="122" name="Google Shape;122;p3"/>
                <p:cNvSpPr/>
                <p:nvPr/>
              </p:nvSpPr>
              <p:spPr>
                <a:xfrm>
                  <a:off x="1349829" y="4524050"/>
                  <a:ext cx="2667000" cy="631372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IR SOUNDER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GXS</a:t>
                  </a:r>
                  <a:endParaRPr b="1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1349829" y="2677886"/>
                  <a:ext cx="2667000" cy="1846164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1377872" y="2745407"/>
                  <a:ext cx="2427514" cy="13234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Ozone </a:t>
                  </a:r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Carbon monoxide</a:t>
                  </a:r>
                  <a:endPara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Carbon dioxide</a:t>
                  </a:r>
                  <a:endParaRPr/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Ammonia</a:t>
                  </a:r>
                  <a:endParaRPr/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Isoprene</a:t>
                  </a:r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5" name="Google Shape;125;p3"/>
              <p:cNvSpPr/>
              <p:nvPr/>
            </p:nvSpPr>
            <p:spPr>
              <a:xfrm>
                <a:off x="6678826" y="3196922"/>
                <a:ext cx="1066800" cy="1023257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stretch>
                  <a:fillRect b="0" l="-33999" r="-33997" t="0"/>
                </a:stretch>
              </a:blipFill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26" name="Google Shape;126;p3"/>
            <p:cNvCxnSpPr>
              <a:stCxn id="127" idx="3"/>
              <a:endCxn id="123" idx="0"/>
            </p:cNvCxnSpPr>
            <p:nvPr/>
          </p:nvCxnSpPr>
          <p:spPr>
            <a:xfrm>
              <a:off x="4079631" y="2960105"/>
              <a:ext cx="1585500" cy="7896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7" name="Google Shape;127;p3"/>
            <p:cNvSpPr/>
            <p:nvPr/>
          </p:nvSpPr>
          <p:spPr>
            <a:xfrm>
              <a:off x="2461846" y="2893925"/>
              <a:ext cx="1617785" cy="132359"/>
            </a:xfrm>
            <a:prstGeom prst="rect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272018" y="2893925"/>
            <a:ext cx="5440862" cy="3333183"/>
            <a:chOff x="272018" y="2893925"/>
            <a:chExt cx="5440862" cy="3333183"/>
          </a:xfrm>
        </p:grpSpPr>
        <p:grpSp>
          <p:nvGrpSpPr>
            <p:cNvPr id="129" name="Google Shape;129;p3"/>
            <p:cNvGrpSpPr/>
            <p:nvPr/>
          </p:nvGrpSpPr>
          <p:grpSpPr>
            <a:xfrm>
              <a:off x="272018" y="3749572"/>
              <a:ext cx="3754747" cy="2477536"/>
              <a:chOff x="1080720" y="2677886"/>
              <a:chExt cx="3754747" cy="2477536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1080720" y="4524050"/>
                <a:ext cx="2667000" cy="631372"/>
              </a:xfrm>
              <a:prstGeom prst="rect">
                <a:avLst/>
              </a:prstGeom>
              <a:solidFill>
                <a:srgbClr val="08B810"/>
              </a:solidFill>
              <a:ln cap="flat" cmpd="sng" w="12700">
                <a:solidFill>
                  <a:srgbClr val="33CC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VIS-IR IMAGER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GXI</a:t>
                </a:r>
                <a:endParaRPr b="1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768667" y="4127673"/>
                <a:ext cx="1066800" cy="1023257"/>
              </a:xfrm>
              <a:prstGeom prst="ellipse">
                <a:avLst/>
              </a:prstGeom>
              <a:blipFill rotWithShape="1">
                <a:blip r:embed="rId5">
                  <a:alphaModFix/>
                </a:blip>
                <a:stretch>
                  <a:fillRect b="0" l="-33999" r="-33997" t="0"/>
                </a:stretch>
              </a:blipFill>
              <a:ln cap="flat" cmpd="sng" w="12700">
                <a:solidFill>
                  <a:srgbClr val="33CC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1081594" y="2677886"/>
                <a:ext cx="2667000" cy="1846164"/>
              </a:xfrm>
              <a:prstGeom prst="rect">
                <a:avLst/>
              </a:prstGeom>
              <a:noFill/>
              <a:ln cap="flat" cmpd="sng" w="12700">
                <a:solidFill>
                  <a:srgbClr val="33CC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1161146" y="2739002"/>
                <a:ext cx="2427514" cy="1348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1" marL="28575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•"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Fire detection</a:t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85750" lvl="1" marL="285750" marR="0" rtl="0" algn="l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•"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Fire radiative power</a:t>
                </a:r>
                <a:endParaRPr/>
              </a:p>
              <a:p>
                <a:pPr indent="-285750" lvl="1" marL="285750" marR="0" rtl="0" algn="l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•"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Aerosol type</a:t>
                </a:r>
                <a:endParaRPr/>
              </a:p>
              <a:p>
                <a:pPr indent="-285750" lvl="1" marL="285750" marR="0" rtl="0" algn="l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•"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Aerosol optical depth</a:t>
                </a:r>
                <a:endParaRPr/>
              </a:p>
              <a:p>
                <a:pPr indent="-285750" lvl="1" marL="285750" marR="0" rtl="0" algn="l">
                  <a:lnSpc>
                    <a:spcPct val="90000"/>
                  </a:lnSpc>
                  <a:spcBef>
                    <a:spcPts val="24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•"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Aerosol concentration </a:t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34" name="Google Shape;134;p3"/>
            <p:cNvCxnSpPr>
              <a:stCxn id="135" idx="2"/>
              <a:endCxn id="132" idx="0"/>
            </p:cNvCxnSpPr>
            <p:nvPr/>
          </p:nvCxnSpPr>
          <p:spPr>
            <a:xfrm>
              <a:off x="1416818" y="3026284"/>
              <a:ext cx="189600" cy="723300"/>
            </a:xfrm>
            <a:prstGeom prst="straightConnector1">
              <a:avLst/>
            </a:prstGeom>
            <a:noFill/>
            <a:ln cap="flat" cmpd="sng" w="12700">
              <a:solidFill>
                <a:srgbClr val="08B81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5" name="Google Shape;135;p3"/>
            <p:cNvSpPr/>
            <p:nvPr/>
          </p:nvSpPr>
          <p:spPr>
            <a:xfrm>
              <a:off x="793820" y="2893925"/>
              <a:ext cx="1245995" cy="132359"/>
            </a:xfrm>
            <a:prstGeom prst="rect">
              <a:avLst/>
            </a:prstGeom>
            <a:noFill/>
            <a:ln cap="flat" cmpd="sng" w="12700">
              <a:solidFill>
                <a:srgbClr val="08B8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" name="Google Shape;136;p3"/>
            <p:cNvCxnSpPr>
              <a:stCxn id="137" idx="2"/>
              <a:endCxn id="132" idx="0"/>
            </p:cNvCxnSpPr>
            <p:nvPr/>
          </p:nvCxnSpPr>
          <p:spPr>
            <a:xfrm flipH="1">
              <a:off x="1606282" y="3026284"/>
              <a:ext cx="3483600" cy="723300"/>
            </a:xfrm>
            <a:prstGeom prst="straightConnector1">
              <a:avLst/>
            </a:prstGeom>
            <a:noFill/>
            <a:ln cap="flat" cmpd="sng" w="12700">
              <a:solidFill>
                <a:srgbClr val="08B81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7" name="Google Shape;137;p3"/>
            <p:cNvSpPr/>
            <p:nvPr/>
          </p:nvSpPr>
          <p:spPr>
            <a:xfrm>
              <a:off x="4466885" y="2893925"/>
              <a:ext cx="1245995" cy="132359"/>
            </a:xfrm>
            <a:prstGeom prst="rect">
              <a:avLst/>
            </a:prstGeom>
            <a:noFill/>
            <a:ln cap="flat" cmpd="sng" w="12700">
              <a:solidFill>
                <a:srgbClr val="08B8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2471806" y="3040219"/>
            <a:ext cx="9599697" cy="3199887"/>
            <a:chOff x="2471806" y="3040219"/>
            <a:chExt cx="9599697" cy="3199887"/>
          </a:xfrm>
        </p:grpSpPr>
        <p:grpSp>
          <p:nvGrpSpPr>
            <p:cNvPr id="139" name="Google Shape;139;p3"/>
            <p:cNvGrpSpPr/>
            <p:nvPr/>
          </p:nvGrpSpPr>
          <p:grpSpPr>
            <a:xfrm>
              <a:off x="8314251" y="3749572"/>
              <a:ext cx="3757252" cy="2490534"/>
              <a:chOff x="4161966" y="1739605"/>
              <a:chExt cx="3757252" cy="2490534"/>
            </a:xfrm>
          </p:grpSpPr>
          <p:grpSp>
            <p:nvGrpSpPr>
              <p:cNvPr id="140" name="Google Shape;140;p3"/>
              <p:cNvGrpSpPr/>
              <p:nvPr/>
            </p:nvGrpSpPr>
            <p:grpSpPr>
              <a:xfrm>
                <a:off x="4161966" y="1739605"/>
                <a:ext cx="2667000" cy="2490534"/>
                <a:chOff x="1516741" y="2675774"/>
                <a:chExt cx="2667000" cy="2490534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1516741" y="4534936"/>
                  <a:ext cx="2667000" cy="631372"/>
                </a:xfrm>
                <a:prstGeom prst="rect">
                  <a:avLst/>
                </a:prstGeom>
                <a:solidFill>
                  <a:srgbClr val="FFC000"/>
                </a:solidFill>
                <a:ln cap="flat" cmpd="sng" w="12700">
                  <a:solidFill>
                    <a:srgbClr val="FFC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UV-VIS SPECTROMETER ACX</a:t>
                  </a:r>
                  <a:endParaRPr b="1" sz="10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1516741" y="2677886"/>
                  <a:ext cx="2667000" cy="1860518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FFC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1516741" y="2675774"/>
                  <a:ext cx="2667000" cy="18158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Ozone</a:t>
                  </a:r>
                  <a:endParaRPr/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Nitrogen dioxide</a:t>
                  </a:r>
                  <a:endParaRPr/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Sulfur dioxide</a:t>
                  </a:r>
                  <a:endParaRPr/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Formaldehyde</a:t>
                  </a:r>
                  <a:endParaRPr/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Aerosol layer height</a:t>
                  </a:r>
                  <a:endParaRPr/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UV aerosol index</a:t>
                  </a:r>
                  <a:endParaRPr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285750" lvl="0" marL="28575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Char char="•"/>
                  </a:pPr>
                  <a:r>
                    <a:rPr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UV aerosol optical depth</a:t>
                  </a:r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4" name="Google Shape;144;p3"/>
              <p:cNvSpPr/>
              <p:nvPr/>
            </p:nvSpPr>
            <p:spPr>
              <a:xfrm>
                <a:off x="6852418" y="3200334"/>
                <a:ext cx="1066800" cy="1023257"/>
              </a:xfrm>
              <a:prstGeom prst="ellipse">
                <a:avLst/>
              </a:prstGeom>
              <a:blipFill rotWithShape="1">
                <a:blip r:embed="rId6">
                  <a:alphaModFix/>
                </a:blip>
                <a:stretch>
                  <a:fillRect b="0" l="-33999" r="-33997" t="0"/>
                </a:stretch>
              </a:blipFill>
              <a:ln cap="flat" cmpd="sng" w="12700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45" name="Google Shape;145;p3"/>
            <p:cNvCxnSpPr>
              <a:stCxn id="146" idx="3"/>
              <a:endCxn id="142" idx="0"/>
            </p:cNvCxnSpPr>
            <p:nvPr/>
          </p:nvCxnSpPr>
          <p:spPr>
            <a:xfrm>
              <a:off x="4089591" y="3106399"/>
              <a:ext cx="5558100" cy="645300"/>
            </a:xfrm>
            <a:prstGeom prst="straightConnector1">
              <a:avLst/>
            </a:prstGeom>
            <a:noFill/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6" name="Google Shape;146;p3"/>
            <p:cNvSpPr/>
            <p:nvPr/>
          </p:nvSpPr>
          <p:spPr>
            <a:xfrm>
              <a:off x="2471806" y="3040219"/>
              <a:ext cx="1617785" cy="132359"/>
            </a:xfrm>
            <a:prstGeom prst="rect">
              <a:avLst/>
            </a:prstGeom>
            <a:noFill/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324147" y="1470907"/>
            <a:ext cx="3867358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NASA’s TEMPO will provide GEO atmospheric composition observations over much of North America for research applications starting later this year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 is a pathfinder mission that offers a prototype with proving ground and risk reduction opportunities for ACX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ACX provides the research-to-operations transition of the GEO AC capabilities demonstrated by TEMPO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8820" y="1241990"/>
            <a:ext cx="6815616" cy="5123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4025gkAnLa9pxT7Vlwy_wQT5xb3DJt-5v6RugN71SWRjemzd0XK8odtYW9jAZ4fp-8zHVsXW6mxpH6k3UbqDljmVhzTXYIWmUxFkKdKLLRgj_o4akamFwhR68Wzk0WdB2Vzo8qlyS6vu" id="153" name="Google Shape;15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61151" y="4471282"/>
            <a:ext cx="1930477" cy="13778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10800131" y="5102326"/>
            <a:ext cx="10677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4/7/23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9036152" y="1557178"/>
            <a:ext cx="2555476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http://tempo.si.edu/index.html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6" name="Google Shape;156;p4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4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TEMPO = North American GEO AC Pathfinder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TEMPO provides guide for potential ACX attributes</a:t>
            </a:r>
            <a:endParaRPr/>
          </a:p>
        </p:txBody>
      </p:sp>
      <p:graphicFrame>
        <p:nvGraphicFramePr>
          <p:cNvPr id="163" name="Google Shape;163;p5"/>
          <p:cNvGraphicFramePr/>
          <p:nvPr/>
        </p:nvGraphicFramePr>
        <p:xfrm>
          <a:off x="247094" y="11077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{85261BFB-9B59-4DBD-A6A8-7B8B179AB1C0}</a:tableStyleId>
              </a:tblPr>
              <a:tblGrid>
                <a:gridCol w="1291975"/>
                <a:gridCol w="1671900"/>
                <a:gridCol w="4152775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Attribute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04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Coverage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CONUS, southern Canada, northern Mexico, Caribbean</a:t>
                      </a:r>
                      <a:endParaRPr b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Hourly inputs to national air quality, hazard and fire forecasting capabilities and warnings.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Spatial Resolution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8x3 km</a:t>
                      </a:r>
                      <a:r>
                        <a:rPr baseline="30000" lang="en-US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@ nadir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Resolve sources, including cities, highway corridors, airports, oil/gas fields,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 point sources like fires and power plants.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5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Temporal Resolution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min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Capture diurnal variations in pollution emissions, photochemistry, and 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exposure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Detect episodic events like wildfires and volcanoes.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for cloud-free conditions.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geographic coverage compared with LEO or surface observations.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17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Spectra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 Coverage / Resolution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UV: 300-500 nm</a:t>
                      </a:r>
                      <a:br>
                        <a:rPr lang="en-US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Vis: </a:t>
                      </a:r>
                      <a:r>
                        <a:rPr b="0" lang="en-US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540-740 nm </a:t>
                      </a:r>
                      <a:endParaRPr b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-US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Both @ 0.6 nm </a:t>
                      </a:r>
                      <a:endParaRPr b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UV: ozone, nitrogen dioxide, formaldehyde, sulfur dioxide, absorption aerosol optical depth.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Vis: cloud/aerosol layer height, PBL ozone, vegetation.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164" name="Google Shape;164;p5"/>
          <p:cNvGrpSpPr/>
          <p:nvPr/>
        </p:nvGrpSpPr>
        <p:grpSpPr>
          <a:xfrm>
            <a:off x="7793050" y="823967"/>
            <a:ext cx="2908280" cy="2552356"/>
            <a:chOff x="9240474" y="890736"/>
            <a:chExt cx="2839145" cy="2491682"/>
          </a:xfrm>
        </p:grpSpPr>
        <p:pic>
          <p:nvPicPr>
            <p:cNvPr id="165" name="Google Shape;16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40474" y="1145173"/>
              <a:ext cx="2839144" cy="22372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5"/>
            <p:cNvSpPr txBox="1"/>
            <p:nvPr/>
          </p:nvSpPr>
          <p:spPr>
            <a:xfrm>
              <a:off x="9240475" y="890736"/>
              <a:ext cx="28391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TEMPO pixels over Washington DC region</a:t>
              </a:r>
              <a:endParaRPr/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8166781" y="2905557"/>
            <a:ext cx="3937070" cy="3427804"/>
            <a:chOff x="7914182" y="785385"/>
            <a:chExt cx="3514872" cy="3060218"/>
          </a:xfrm>
        </p:grpSpPr>
        <p:pic>
          <p:nvPicPr>
            <p:cNvPr id="168" name="Google Shape;16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14182" y="785385"/>
              <a:ext cx="3514872" cy="2813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5"/>
            <p:cNvSpPr txBox="1"/>
            <p:nvPr/>
          </p:nvSpPr>
          <p:spPr>
            <a:xfrm>
              <a:off x="8110414" y="3599303"/>
              <a:ext cx="305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b="0" i="1" lang="en-US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Fishman et al., BAMS, 2008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5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GeoXO ACX: NOAA’s Contribution to Geo-Ring</a:t>
            </a:r>
            <a:endParaRPr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778" y="1649175"/>
            <a:ext cx="10184772" cy="461905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/>
          <p:nvPr/>
        </p:nvSpPr>
        <p:spPr>
          <a:xfrm>
            <a:off x="779450" y="864509"/>
            <a:ext cx="950769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ACX will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operationalize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North American GEO AC capability pioneered by TEMPO and will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operational Geo-Ring AC capabilities from Europe and South Korea</a:t>
            </a:r>
            <a:endParaRPr/>
          </a:p>
        </p:txBody>
      </p:sp>
      <p:sp>
        <p:nvSpPr>
          <p:cNvPr id="178" name="Google Shape;178;p6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idx="1" type="body"/>
          </p:nvPr>
        </p:nvSpPr>
        <p:spPr>
          <a:xfrm>
            <a:off x="1283882" y="0"/>
            <a:ext cx="9493474" cy="1139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GeoXO Program provides support for activities to develop, evaluate, and demonstrate TEMPO products and their applications</a:t>
            </a:r>
            <a:endParaRPr/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 b="26567" l="16875" r="11157" t="13922"/>
          <a:stretch/>
        </p:blipFill>
        <p:spPr>
          <a:xfrm>
            <a:off x="3131609" y="1751375"/>
            <a:ext cx="8774206" cy="408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860" y="1502432"/>
            <a:ext cx="2765368" cy="1552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7"/>
          <p:cNvGrpSpPr/>
          <p:nvPr/>
        </p:nvGrpSpPr>
        <p:grpSpPr>
          <a:xfrm>
            <a:off x="383553" y="2672802"/>
            <a:ext cx="2696606" cy="3250525"/>
            <a:chOff x="669738" y="2309835"/>
            <a:chExt cx="2696606" cy="3250525"/>
          </a:xfrm>
        </p:grpSpPr>
        <p:sp>
          <p:nvSpPr>
            <p:cNvPr id="187" name="Google Shape;187;p7"/>
            <p:cNvSpPr/>
            <p:nvPr/>
          </p:nvSpPr>
          <p:spPr>
            <a:xfrm>
              <a:off x="1554450" y="2309835"/>
              <a:ext cx="927182" cy="90465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8" name="Google Shape;188;p7"/>
            <p:cNvCxnSpPr>
              <a:stCxn id="187" idx="2"/>
              <a:endCxn id="189" idx="0"/>
            </p:cNvCxnSpPr>
            <p:nvPr/>
          </p:nvCxnSpPr>
          <p:spPr>
            <a:xfrm>
              <a:off x="2018041" y="2400300"/>
              <a:ext cx="0" cy="6534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9" name="Google Shape;189;p7"/>
            <p:cNvSpPr/>
            <p:nvPr/>
          </p:nvSpPr>
          <p:spPr>
            <a:xfrm>
              <a:off x="669738" y="3053632"/>
              <a:ext cx="2696606" cy="250672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ACX SWG</a:t>
              </a:r>
              <a:endParaRPr b="1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Instrument Scientist: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Joanna Joiner</a:t>
              </a:r>
              <a:endParaRPr/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Product Scientist: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Shobha Kondragunta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User Scientist: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Greg Frost</a:t>
              </a:r>
              <a:endParaRPr/>
            </a:p>
          </p:txBody>
        </p:sp>
      </p:grpSp>
      <p:sp>
        <p:nvSpPr>
          <p:cNvPr id="190" name="Google Shape;190;p7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20384" l="0" r="0" t="12705"/>
          <a:stretch/>
        </p:blipFill>
        <p:spPr>
          <a:xfrm>
            <a:off x="1019236" y="2963670"/>
            <a:ext cx="10076652" cy="3792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>
            <p:ph idx="1" type="body"/>
          </p:nvPr>
        </p:nvSpPr>
        <p:spPr>
          <a:xfrm>
            <a:off x="1283881" y="0"/>
            <a:ext cx="9647037" cy="108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GeoXO Program provides support for activities to develop, evaluate, and demonstrate TEMPO products and their applications</a:t>
            </a:r>
            <a:endParaRPr sz="2800"/>
          </a:p>
        </p:txBody>
      </p:sp>
      <p:sp>
        <p:nvSpPr>
          <p:cNvPr id="197" name="Google Shape;197;p8"/>
          <p:cNvSpPr txBox="1"/>
          <p:nvPr/>
        </p:nvSpPr>
        <p:spPr>
          <a:xfrm>
            <a:off x="767074" y="1178201"/>
            <a:ext cx="22994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development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 gases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Aerosols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 products</a:t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6187955" y="1178201"/>
            <a:ext cx="333223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Near-real-time emissions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data assimilation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quality forecasting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Pollution exposure studies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justice research</a:t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9547084" y="1178201"/>
            <a:ext cx="251433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stakeholders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ACX science team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exploration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engagement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readiness</a:t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3209695" y="1178201"/>
            <a:ext cx="28350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proving grounds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campaigns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monitoring</a:t>
            </a:r>
            <a:endParaRPr/>
          </a:p>
        </p:txBody>
      </p:sp>
      <p:sp>
        <p:nvSpPr>
          <p:cNvPr id="201" name="Google Shape;201;p8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9"/>
          <p:cNvGrpSpPr/>
          <p:nvPr/>
        </p:nvGrpSpPr>
        <p:grpSpPr>
          <a:xfrm>
            <a:off x="983751" y="756779"/>
            <a:ext cx="10463665" cy="6101221"/>
            <a:chOff x="983751" y="756779"/>
            <a:chExt cx="10463665" cy="6101221"/>
          </a:xfrm>
        </p:grpSpPr>
        <p:pic>
          <p:nvPicPr>
            <p:cNvPr id="207" name="Google Shape;20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3751" y="756779"/>
              <a:ext cx="10424478" cy="6101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9"/>
            <p:cNvSpPr/>
            <p:nvPr/>
          </p:nvSpPr>
          <p:spPr>
            <a:xfrm>
              <a:off x="8682446" y="897223"/>
              <a:ext cx="2647406" cy="9031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11589" y="762148"/>
              <a:ext cx="3596639" cy="64633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AGES+ Coordinated Activities 2023</a:t>
              </a:r>
              <a:endParaRPr b="1" sz="11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https://csl.noaa.gov/projects/ages/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9522822" y="1386368"/>
              <a:ext cx="192459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AGES+</a:t>
              </a:r>
              <a:r>
                <a:rPr b="1"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=	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EROMMA+CUPiDS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OTHAAM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PCAPE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TAQS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+ …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9"/>
          <p:cNvSpPr txBox="1"/>
          <p:nvPr>
            <p:ph idx="1" type="body"/>
          </p:nvPr>
        </p:nvSpPr>
        <p:spPr>
          <a:xfrm>
            <a:off x="1332743" y="-2328"/>
            <a:ext cx="9416692" cy="89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Summer 2023 field work will provide an unprecedented proving ground for evaluating observations from TEMPO and other satellite instruments</a:t>
            </a:r>
            <a:endParaRPr/>
          </a:p>
        </p:txBody>
      </p:sp>
      <p:sp>
        <p:nvSpPr>
          <p:cNvPr id="212" name="Google Shape;212;p9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2020-05-12T18:08:23Z</dcterms:created>
  <dc:creator>Naeger, Aaron (MSFC-ST11)[UAH]</dc:creator>
</cp:coreProperties>
</file>